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Sifonn" charset="1" panose="00000000000000000000"/>
      <p:regular r:id="rId7"/>
    </p:embeddedFont>
    <p:embeddedFont>
      <p:font typeface="ABeeZee" charset="1" panose="02000000000000000000"/>
      <p:regular r:id="rId8"/>
    </p:embeddedFont>
    <p:embeddedFont>
      <p:font typeface="Glacial Indifference Italics" charset="1" panose="00000000000000000000"/>
      <p:regular r:id="rId9"/>
    </p:embeddedFont>
    <p:embeddedFont>
      <p:font typeface="Glacial Indifference Bold Italics" charset="1" panose="00000800000000000000"/>
      <p:regular r:id="rId10"/>
    </p:embeddedFont>
    <p:embeddedFont>
      <p:font typeface="Glacial Indifference Bold" charset="1" panose="00000800000000000000"/>
      <p:regular r:id="rId11"/>
    </p:embeddedFont>
    <p:embeddedFont>
      <p:font typeface="Glacial Indifference" charset="1" panose="00000000000000000000"/>
      <p:regular r:id="rId12"/>
    </p:embeddedFont>
    <p:embeddedFont>
      <p:font typeface="Poppins Bold" charset="1" panose="0000080000000000000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7560000" cy="10692000"/>
          </a:xfrm>
          <a:custGeom>
            <a:avLst/>
            <a:gdLst/>
            <a:ahLst/>
            <a:cxnLst/>
            <a:rect r="r" b="b" t="t" l="l"/>
            <a:pathLst>
              <a:path h="10692000" w="7560000"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511" t="-6201" r="-1511" b="-6201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true" rot="0">
            <a:off x="-1226759" y="8288842"/>
            <a:ext cx="9596100" cy="2926811"/>
          </a:xfrm>
          <a:custGeom>
            <a:avLst/>
            <a:gdLst/>
            <a:ahLst/>
            <a:cxnLst/>
            <a:rect r="r" b="b" t="t" l="l"/>
            <a:pathLst>
              <a:path h="2926811" w="9596100">
                <a:moveTo>
                  <a:pt x="9596101" y="2926811"/>
                </a:moveTo>
                <a:lnTo>
                  <a:pt x="0" y="2926811"/>
                </a:lnTo>
                <a:lnTo>
                  <a:pt x="0" y="0"/>
                </a:lnTo>
                <a:lnTo>
                  <a:pt x="9596101" y="0"/>
                </a:lnTo>
                <a:lnTo>
                  <a:pt x="9596101" y="2926811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3677560" y="5813373"/>
            <a:ext cx="5589917" cy="5589895"/>
            <a:chOff x="0" y="0"/>
            <a:chExt cx="6350000" cy="634997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350000" cy="6349975"/>
            </a:xfrm>
            <a:custGeom>
              <a:avLst/>
              <a:gdLst/>
              <a:ahLst/>
              <a:cxnLst/>
              <a:rect r="r" b="b" t="t" l="l"/>
              <a:pathLst>
                <a:path h="6349975" w="6350000">
                  <a:moveTo>
                    <a:pt x="6350000" y="3175025"/>
                  </a:moveTo>
                  <a:cubicBezTo>
                    <a:pt x="6350000" y="4928451"/>
                    <a:pt x="4928476" y="6349975"/>
                    <a:pt x="3175000" y="6349975"/>
                  </a:cubicBezTo>
                  <a:cubicBezTo>
                    <a:pt x="1421498" y="6349975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2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407A44"/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6" id="6"/>
          <p:cNvGrpSpPr/>
          <p:nvPr/>
        </p:nvGrpSpPr>
        <p:grpSpPr>
          <a:xfrm rot="0">
            <a:off x="3780000" y="5915813"/>
            <a:ext cx="5385036" cy="5385015"/>
            <a:chOff x="0" y="0"/>
            <a:chExt cx="6350000" cy="634997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350000" cy="6349975"/>
            </a:xfrm>
            <a:custGeom>
              <a:avLst/>
              <a:gdLst/>
              <a:ahLst/>
              <a:cxnLst/>
              <a:rect r="r" b="b" t="t" l="l"/>
              <a:pathLst>
                <a:path h="6349975" w="6350000">
                  <a:moveTo>
                    <a:pt x="6350000" y="3175025"/>
                  </a:moveTo>
                  <a:cubicBezTo>
                    <a:pt x="6350000" y="4928451"/>
                    <a:pt x="4928476" y="6349975"/>
                    <a:pt x="3175000" y="6349975"/>
                  </a:cubicBezTo>
                  <a:cubicBezTo>
                    <a:pt x="1421498" y="6349975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2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-3838390" y="-141062"/>
            <a:ext cx="11596463" cy="3536921"/>
          </a:xfrm>
          <a:custGeom>
            <a:avLst/>
            <a:gdLst/>
            <a:ahLst/>
            <a:cxnLst/>
            <a:rect r="r" b="b" t="t" l="l"/>
            <a:pathLst>
              <a:path h="3536921" w="11596463">
                <a:moveTo>
                  <a:pt x="0" y="0"/>
                </a:moveTo>
                <a:lnTo>
                  <a:pt x="11596463" y="0"/>
                </a:lnTo>
                <a:lnTo>
                  <a:pt x="11596463" y="3536921"/>
                </a:lnTo>
                <a:lnTo>
                  <a:pt x="0" y="353692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200148" y="8464083"/>
            <a:ext cx="351263" cy="288474"/>
          </a:xfrm>
          <a:custGeom>
            <a:avLst/>
            <a:gdLst/>
            <a:ahLst/>
            <a:cxnLst/>
            <a:rect r="r" b="b" t="t" l="l"/>
            <a:pathLst>
              <a:path h="288474" w="351263">
                <a:moveTo>
                  <a:pt x="0" y="0"/>
                </a:moveTo>
                <a:lnTo>
                  <a:pt x="351262" y="0"/>
                </a:lnTo>
                <a:lnTo>
                  <a:pt x="351262" y="288474"/>
                </a:lnTo>
                <a:lnTo>
                  <a:pt x="0" y="28847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200148" y="6060348"/>
            <a:ext cx="351263" cy="288474"/>
          </a:xfrm>
          <a:custGeom>
            <a:avLst/>
            <a:gdLst/>
            <a:ahLst/>
            <a:cxnLst/>
            <a:rect r="r" b="b" t="t" l="l"/>
            <a:pathLst>
              <a:path h="288474" w="351263">
                <a:moveTo>
                  <a:pt x="0" y="0"/>
                </a:moveTo>
                <a:lnTo>
                  <a:pt x="351262" y="0"/>
                </a:lnTo>
                <a:lnTo>
                  <a:pt x="351262" y="288475"/>
                </a:lnTo>
                <a:lnTo>
                  <a:pt x="0" y="28847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200148" y="7332592"/>
            <a:ext cx="351263" cy="288474"/>
          </a:xfrm>
          <a:custGeom>
            <a:avLst/>
            <a:gdLst/>
            <a:ahLst/>
            <a:cxnLst/>
            <a:rect r="r" b="b" t="t" l="l"/>
            <a:pathLst>
              <a:path h="288474" w="351263">
                <a:moveTo>
                  <a:pt x="0" y="0"/>
                </a:moveTo>
                <a:lnTo>
                  <a:pt x="351262" y="0"/>
                </a:lnTo>
                <a:lnTo>
                  <a:pt x="351262" y="288474"/>
                </a:lnTo>
                <a:lnTo>
                  <a:pt x="0" y="28847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200148" y="6577393"/>
            <a:ext cx="351263" cy="288474"/>
          </a:xfrm>
          <a:custGeom>
            <a:avLst/>
            <a:gdLst/>
            <a:ahLst/>
            <a:cxnLst/>
            <a:rect r="r" b="b" t="t" l="l"/>
            <a:pathLst>
              <a:path h="288474" w="351263">
                <a:moveTo>
                  <a:pt x="0" y="0"/>
                </a:moveTo>
                <a:lnTo>
                  <a:pt x="351262" y="0"/>
                </a:lnTo>
                <a:lnTo>
                  <a:pt x="351262" y="288474"/>
                </a:lnTo>
                <a:lnTo>
                  <a:pt x="0" y="28847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5699290" y="0"/>
            <a:ext cx="1860710" cy="1407428"/>
          </a:xfrm>
          <a:custGeom>
            <a:avLst/>
            <a:gdLst/>
            <a:ahLst/>
            <a:cxnLst/>
            <a:rect r="r" b="b" t="t" l="l"/>
            <a:pathLst>
              <a:path h="1407428" w="1860710">
                <a:moveTo>
                  <a:pt x="0" y="0"/>
                </a:moveTo>
                <a:lnTo>
                  <a:pt x="1860710" y="0"/>
                </a:lnTo>
                <a:lnTo>
                  <a:pt x="1860710" y="1407428"/>
                </a:lnTo>
                <a:lnTo>
                  <a:pt x="0" y="140742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-20670" t="-47310" r="-18662" b="-36895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739659" y="1987813"/>
            <a:ext cx="4505135" cy="7647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147"/>
              </a:lnSpc>
              <a:spcBef>
                <a:spcPct val="0"/>
              </a:spcBef>
            </a:pPr>
            <a:r>
              <a:rPr lang="en-US" sz="4390">
                <a:solidFill>
                  <a:srgbClr val="ECD109"/>
                </a:solidFill>
                <a:latin typeface="Sifonn"/>
                <a:ea typeface="Sifonn"/>
                <a:cs typeface="Sifonn"/>
                <a:sym typeface="Sifonn"/>
              </a:rPr>
              <a:t>C</a:t>
            </a:r>
            <a:r>
              <a:rPr lang="en-US" sz="4390">
                <a:solidFill>
                  <a:srgbClr val="FFFFFF"/>
                </a:solidFill>
                <a:latin typeface="Sifonn"/>
                <a:ea typeface="Sifonn"/>
                <a:cs typeface="Sifonn"/>
                <a:sym typeface="Sifonn"/>
              </a:rPr>
              <a:t>OMUNITÀ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5064972" y="1830287"/>
            <a:ext cx="2606580" cy="7697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38"/>
              </a:lnSpc>
            </a:pPr>
            <a:r>
              <a:rPr lang="en-US" sz="2170">
                <a:solidFill>
                  <a:srgbClr val="FFFFFF"/>
                </a:solidFill>
                <a:latin typeface="ABeeZee"/>
                <a:ea typeface="ABeeZee"/>
                <a:cs typeface="ABeeZee"/>
                <a:sym typeface="ABeeZee"/>
              </a:rPr>
              <a:t>COMUNE DI </a:t>
            </a:r>
          </a:p>
          <a:p>
            <a:pPr algn="l">
              <a:lnSpc>
                <a:spcPts val="3038"/>
              </a:lnSpc>
              <a:spcBef>
                <a:spcPct val="0"/>
              </a:spcBef>
            </a:pPr>
          </a:p>
        </p:txBody>
      </p:sp>
      <p:sp>
        <p:nvSpPr>
          <p:cNvPr name="TextBox 16" id="16"/>
          <p:cNvSpPr txBox="true"/>
          <p:nvPr/>
        </p:nvSpPr>
        <p:spPr>
          <a:xfrm rot="0">
            <a:off x="756000" y="2691682"/>
            <a:ext cx="5428973" cy="754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178"/>
              </a:lnSpc>
              <a:spcBef>
                <a:spcPct val="0"/>
              </a:spcBef>
            </a:pPr>
            <a:r>
              <a:rPr lang="en-US" sz="4413">
                <a:solidFill>
                  <a:srgbClr val="ECD109"/>
                </a:solidFill>
                <a:latin typeface="Sifonn"/>
                <a:ea typeface="Sifonn"/>
                <a:cs typeface="Sifonn"/>
                <a:sym typeface="Sifonn"/>
              </a:rPr>
              <a:t>E</a:t>
            </a:r>
            <a:r>
              <a:rPr lang="en-US" sz="4413">
                <a:solidFill>
                  <a:srgbClr val="FFFFFF"/>
                </a:solidFill>
                <a:latin typeface="Sifonn"/>
                <a:ea typeface="Sifonn"/>
                <a:cs typeface="Sifonn"/>
                <a:sym typeface="Sifonn"/>
              </a:rPr>
              <a:t>NERGETICA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56000" y="3370159"/>
            <a:ext cx="5716518" cy="7649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138"/>
              </a:lnSpc>
              <a:spcBef>
                <a:spcPct val="0"/>
              </a:spcBef>
            </a:pPr>
            <a:r>
              <a:rPr lang="en-US" sz="4384">
                <a:solidFill>
                  <a:srgbClr val="ECD109"/>
                </a:solidFill>
                <a:latin typeface="Sifonn"/>
                <a:ea typeface="Sifonn"/>
                <a:cs typeface="Sifonn"/>
                <a:sym typeface="Sifonn"/>
              </a:rPr>
              <a:t>R</a:t>
            </a:r>
            <a:r>
              <a:rPr lang="en-US" sz="4384">
                <a:solidFill>
                  <a:srgbClr val="FFFFFF"/>
                </a:solidFill>
                <a:latin typeface="Sifonn"/>
                <a:ea typeface="Sifonn"/>
                <a:cs typeface="Sifonn"/>
                <a:sym typeface="Sifonn"/>
              </a:rPr>
              <a:t>INNOVABILE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56705" y="4192236"/>
            <a:ext cx="6665370" cy="989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661"/>
              </a:lnSpc>
              <a:spcBef>
                <a:spcPct val="0"/>
              </a:spcBef>
            </a:pPr>
            <a:r>
              <a:rPr lang="en-US" sz="1900" i="true">
                <a:solidFill>
                  <a:srgbClr val="FFFFFF"/>
                </a:solidFill>
                <a:latin typeface="Glacial Indifference Italics"/>
                <a:ea typeface="Glacial Indifference Italics"/>
                <a:cs typeface="Glacial Indifference Italics"/>
                <a:sym typeface="Glacial Indifference Italics"/>
              </a:rPr>
              <a:t>Giorno </a:t>
            </a:r>
            <a:r>
              <a:rPr lang="en-US" b="true" sz="1900" i="true">
                <a:solidFill>
                  <a:srgbClr val="ECD109"/>
                </a:solidFill>
                <a:latin typeface="Glacial Indifference Bold Italics"/>
                <a:ea typeface="Glacial Indifference Bold Italics"/>
                <a:cs typeface="Glacial Indifference Bold Italics"/>
                <a:sym typeface="Glacial Indifference Bold Italics"/>
              </a:rPr>
              <a:t>Numero Mese</a:t>
            </a:r>
            <a:r>
              <a:rPr lang="en-US" b="true" sz="1900">
                <a:solidFill>
                  <a:srgbClr val="ECD109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 </a:t>
            </a:r>
            <a:r>
              <a:rPr lang="en-US" sz="1900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alle </a:t>
            </a:r>
            <a:r>
              <a:rPr lang="en-US" b="true" sz="1900">
                <a:solidFill>
                  <a:srgbClr val="ECD109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20:..</a:t>
            </a:r>
            <a:r>
              <a:rPr lang="en-US" sz="1900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presso ............................. ............................., via ............................., si parlerà di come risparmiare sulla bolletta e dei vantaggi di far parte di una CER.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70234" y="6035270"/>
            <a:ext cx="2594339" cy="3006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49"/>
              </a:lnSpc>
              <a:spcBef>
                <a:spcPct val="0"/>
              </a:spcBef>
            </a:pPr>
            <a:r>
              <a:rPr lang="en-US" sz="1749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Il sindaco ........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299904" y="9756489"/>
            <a:ext cx="2692323" cy="6032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49"/>
              </a:lnSpc>
              <a:spcBef>
                <a:spcPct val="0"/>
              </a:spcBef>
            </a:pPr>
            <a:r>
              <a:rPr lang="en-US" b="true" sz="1749">
                <a:solidFill>
                  <a:srgbClr val="FFFFFF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TUTTA LA CITTADINANZA È INVITATA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240573" y="9261731"/>
            <a:ext cx="2407682" cy="447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69"/>
              </a:lnSpc>
              <a:spcBef>
                <a:spcPct val="0"/>
              </a:spcBef>
            </a:pPr>
            <a:r>
              <a:rPr lang="en-US" b="true" sz="2620">
                <a:solidFill>
                  <a:srgbClr val="ECD109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SI PARTE!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55109" y="5649344"/>
            <a:ext cx="3986294" cy="3383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9"/>
              </a:lnSpc>
              <a:spcBef>
                <a:spcPct val="0"/>
              </a:spcBef>
            </a:pPr>
            <a:r>
              <a:rPr lang="en-US" b="true" sz="1942">
                <a:solidFill>
                  <a:srgbClr val="ECD109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PRESENZIERANNO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739659" y="196014"/>
            <a:ext cx="4761474" cy="1816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091"/>
              </a:lnSpc>
            </a:pPr>
            <a:r>
              <a:rPr lang="en-US" sz="6331" spc="-164">
                <a:solidFill>
                  <a:srgbClr val="ECD109"/>
                </a:solidFill>
                <a:latin typeface="Sifonn"/>
                <a:ea typeface="Sifonn"/>
                <a:cs typeface="Sifonn"/>
                <a:sym typeface="Sifonn"/>
              </a:rPr>
              <a:t>ASSEMBLEA PUBBLICA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670234" y="6409433"/>
            <a:ext cx="3290553" cy="6075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49"/>
              </a:lnSpc>
              <a:spcBef>
                <a:spcPct val="0"/>
              </a:spcBef>
            </a:pPr>
            <a:r>
              <a:rPr lang="en-US" sz="1749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La presidente della CER .............................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655109" y="7159868"/>
            <a:ext cx="2164679" cy="907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49"/>
              </a:lnSpc>
              <a:spcBef>
                <a:spcPct val="0"/>
              </a:spcBef>
            </a:pPr>
            <a:r>
              <a:rPr lang="en-US" sz="1749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...................., rappresentante CER in Rete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655109" y="8191750"/>
            <a:ext cx="2609465" cy="907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49"/>
              </a:lnSpc>
              <a:spcBef>
                <a:spcPct val="0"/>
              </a:spcBef>
            </a:pPr>
            <a:r>
              <a:rPr lang="en-US" b="true" sz="1749">
                <a:solidFill>
                  <a:srgbClr val="FFFFFF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..................</a:t>
            </a:r>
            <a:r>
              <a:rPr lang="en-US" sz="1749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, rappresentante CER in Rete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6005590" y="8272898"/>
            <a:ext cx="933855" cy="3918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03"/>
              </a:lnSpc>
            </a:pPr>
            <a:r>
              <a:rPr lang="en-US" sz="1074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Immagine del comune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DAGPUM2NVo4</dc:identifier>
  <dcterms:modified xsi:type="dcterms:W3CDTF">2011-08-01T06:04:30Z</dcterms:modified>
  <cp:revision>1</cp:revision>
  <dc:title>TEMPLATE VOLANTINO</dc:title>
</cp:coreProperties>
</file>